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3" r:id="rId2"/>
    <p:sldId id="259" r:id="rId3"/>
    <p:sldId id="294" r:id="rId4"/>
    <p:sldId id="321" r:id="rId5"/>
    <p:sldId id="326" r:id="rId6"/>
    <p:sldId id="327" r:id="rId7"/>
    <p:sldId id="336" r:id="rId8"/>
    <p:sldId id="328" r:id="rId9"/>
    <p:sldId id="342" r:id="rId10"/>
    <p:sldId id="334" r:id="rId11"/>
    <p:sldId id="332" r:id="rId12"/>
    <p:sldId id="338" r:id="rId13"/>
    <p:sldId id="329" r:id="rId14"/>
    <p:sldId id="331" r:id="rId15"/>
    <p:sldId id="333" r:id="rId16"/>
    <p:sldId id="340" r:id="rId17"/>
    <p:sldId id="335" r:id="rId18"/>
    <p:sldId id="339" r:id="rId19"/>
    <p:sldId id="297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E85"/>
    <a:srgbClr val="B9C4E2"/>
    <a:srgbClr val="D4DEE5"/>
    <a:srgbClr val="ADBFCB"/>
    <a:srgbClr val="D3DCE6"/>
    <a:srgbClr val="342A28"/>
    <a:srgbClr val="F2F2BF"/>
    <a:srgbClr val="83644D"/>
    <a:srgbClr val="4F3C2E"/>
    <a:srgbClr val="2E1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792" autoAdjust="0"/>
  </p:normalViewPr>
  <p:slideViewPr>
    <p:cSldViewPr>
      <p:cViewPr varScale="1">
        <p:scale>
          <a:sx n="78" d="100"/>
          <a:sy n="78" d="100"/>
        </p:scale>
        <p:origin x="43" y="22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811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7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26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5410200" y="2780928"/>
            <a:ext cx="6781800" cy="1258044"/>
          </a:xfrm>
          <a:prstGeom prst="rect">
            <a:avLst/>
          </a:prstGeom>
          <a:solidFill>
            <a:srgbClr val="D3DCE6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직사각형 10"/>
          <p:cNvSpPr/>
          <p:nvPr userDrawn="1"/>
        </p:nvSpPr>
        <p:spPr>
          <a:xfrm>
            <a:off x="5410200" y="2781718"/>
            <a:ext cx="6781800" cy="432098"/>
          </a:xfrm>
          <a:prstGeom prst="rect">
            <a:avLst/>
          </a:prstGeom>
          <a:solidFill>
            <a:srgbClr val="ADBFCB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711957" y="1196752"/>
            <a:ext cx="5870443" cy="141374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050" kern="1200" baseline="0" dirty="0">
                <a:solidFill>
                  <a:srgbClr val="4E5E8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3" y="1283618"/>
            <a:ext cx="11055020" cy="4881686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27381" y="111812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408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2020-01-31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7"/>
            <a:ext cx="3860800" cy="220641"/>
          </a:xfrm>
        </p:spPr>
        <p:txBody>
          <a:bodyPr/>
          <a:lstStyle/>
          <a:p>
            <a:r>
              <a:rPr lang="en-US" altLang="ko-KR" dirty="0" err="1" smtClean="0"/>
              <a:t>GETSki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7"/>
            <a:ext cx="2844800" cy="220641"/>
          </a:xfrm>
        </p:spPr>
        <p:txBody>
          <a:bodyPr/>
          <a:lstStyle/>
          <a:p>
            <a:r>
              <a:rPr lang="en-US" altLang="ko-KR" dirty="0" smtClean="0"/>
              <a:t>COPYRIGHT @SSAFY A304 </a:t>
            </a:r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27383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2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27381" y="116632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spcBef>
                <a:spcPct val="0"/>
              </a:spcBef>
              <a:buNone/>
              <a:defRPr lang="ko-KR" altLang="en-US" sz="1875" b="1" kern="1200" baseline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39913" y="1772816"/>
            <a:ext cx="12231913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6858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25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685800" rtl="0" eaLnBrk="1" latinLnBrk="1" hangingPunct="1">
        <a:spcBef>
          <a:spcPct val="0"/>
        </a:spcBef>
        <a:buNone/>
        <a:defRPr lang="ko-KR" altLang="en-US" sz="2625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75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lang="ko-KR" altLang="en-US" sz="135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lang="ko-KR" altLang="en-US"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735960" y="1556792"/>
            <a:ext cx="3672408" cy="1060307"/>
          </a:xfrm>
        </p:spPr>
        <p:txBody>
          <a:bodyPr/>
          <a:lstStyle/>
          <a:p>
            <a:r>
              <a:rPr lang="en-US" altLang="ko-K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GETSKI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sz="2000" b="1" dirty="0" smtClean="0"/>
              <a:t>    </a:t>
            </a:r>
            <a:r>
              <a:rPr lang="ko-KR" altLang="en-US" sz="2000" dirty="0" smtClean="0"/>
              <a:t>스키 강습 연결 플랫폼</a:t>
            </a:r>
            <a:endParaRPr lang="ko-KR" altLang="en-US" sz="2000" b="1" dirty="0"/>
          </a:p>
        </p:txBody>
      </p:sp>
      <p:sp>
        <p:nvSpPr>
          <p:cNvPr id="18" name="직사각형 17"/>
          <p:cNvSpPr/>
          <p:nvPr/>
        </p:nvSpPr>
        <p:spPr>
          <a:xfrm>
            <a:off x="10895856" y="6673334"/>
            <a:ext cx="259228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@</a:t>
            </a:r>
            <a:r>
              <a:rPr kumimoji="1" lang="en-US" altLang="ko-KR" sz="7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COPYRIGHT SSAFY 2</a:t>
            </a:r>
            <a:r>
              <a:rPr kumimoji="1" lang="ko-KR" altLang="en-US" sz="7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기</a:t>
            </a:r>
            <a:r>
              <a:rPr kumimoji="1" lang="en-US" altLang="ko-KR" sz="7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A304</a:t>
            </a:r>
            <a:endParaRPr kumimoji="1" lang="en-US" altLang="ko-KR" sz="7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087544" y="3501008"/>
            <a:ext cx="4104456" cy="5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SSAFY 2</a:t>
            </a:r>
            <a:r>
              <a:rPr kumimoji="1"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기 </a:t>
            </a:r>
            <a:r>
              <a:rPr kumimoji="1"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A304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김민호</a:t>
            </a:r>
            <a:r>
              <a:rPr kumimoji="1"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김은영</a:t>
            </a:r>
            <a:r>
              <a:rPr kumimoji="1"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김지희</a:t>
            </a:r>
            <a:r>
              <a:rPr kumimoji="1"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박성호</a:t>
            </a:r>
            <a:r>
              <a:rPr kumimoji="1"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신광식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9676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Sub project Ⅱ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Back – End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구현 내용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352" y="1208987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</a:t>
            </a:r>
            <a:endParaRPr lang="ko-KR" alt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10" y="1609097"/>
            <a:ext cx="4391562" cy="46626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68008" y="2420888"/>
            <a:ext cx="525658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Back-end 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스키장</a:t>
            </a:r>
            <a:r>
              <a:rPr lang="en-US" altLang="ko-KR" dirty="0"/>
              <a:t>, </a:t>
            </a:r>
            <a:r>
              <a:rPr lang="ko-KR" altLang="en-US" dirty="0"/>
              <a:t>강좌</a:t>
            </a:r>
            <a:r>
              <a:rPr lang="en-US" altLang="ko-KR" dirty="0"/>
              <a:t>, </a:t>
            </a:r>
            <a:r>
              <a:rPr lang="ko-KR" altLang="en-US" dirty="0"/>
              <a:t>수강 테이블 생성</a:t>
            </a:r>
            <a:r>
              <a:rPr lang="en-US" altLang="ko-KR" dirty="0"/>
              <a:t>(JPA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JWT</a:t>
            </a:r>
            <a:r>
              <a:rPr lang="ko-KR" altLang="en-US" dirty="0"/>
              <a:t>를 사용해서 사용자 권한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r>
              <a:rPr lang="en-US" altLang="ko-KR" dirty="0" smtClean="0"/>
              <a:t>     (</a:t>
            </a:r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일반 유저</a:t>
            </a:r>
            <a:r>
              <a:rPr lang="en-US" altLang="ko-KR" dirty="0"/>
              <a:t>, </a:t>
            </a:r>
            <a:r>
              <a:rPr lang="ko-KR" altLang="en-US" dirty="0"/>
              <a:t>강사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Swagger</a:t>
            </a:r>
            <a:r>
              <a:rPr lang="ko-KR" altLang="en-US" dirty="0" smtClean="0"/>
              <a:t> 사용 시도 </a:t>
            </a:r>
            <a:r>
              <a:rPr lang="en-US" altLang="ko-KR" dirty="0" smtClean="0"/>
              <a:t>=&gt;</a:t>
            </a:r>
            <a:r>
              <a:rPr lang="ko-KR" altLang="en-US" dirty="0" smtClean="0"/>
              <a:t>  </a:t>
            </a:r>
            <a:r>
              <a:rPr lang="en-US" altLang="ko-KR" dirty="0" smtClean="0"/>
              <a:t>JWT </a:t>
            </a:r>
            <a:r>
              <a:rPr lang="ko-KR" altLang="en-US" dirty="0" smtClean="0"/>
              <a:t>필터 때문에 실패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979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9676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Sub project Ⅱ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Front – End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구현 내용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352" y="1208987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 Up page</a:t>
            </a:r>
            <a:endParaRPr lang="ko-KR" alt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4" y="2204864"/>
            <a:ext cx="5232049" cy="2460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96" y="1897044"/>
            <a:ext cx="5231997" cy="40668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5" y="4966653"/>
            <a:ext cx="5232049" cy="5739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11624" y="5038661"/>
            <a:ext cx="864096" cy="406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9676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Sub project Ⅱ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Front – End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구현 내용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352" y="1208987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page</a:t>
            </a:r>
            <a:endParaRPr lang="ko-KR" alt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420888"/>
            <a:ext cx="9006840" cy="27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9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9676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Sub project Ⅱ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Front – End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구현 내용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352" y="1208987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Page</a:t>
            </a:r>
            <a:endParaRPr lang="ko-KR" alt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6" b="7746"/>
          <a:stretch/>
        </p:blipFill>
        <p:spPr>
          <a:xfrm>
            <a:off x="695400" y="1796060"/>
            <a:ext cx="5184576" cy="45365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17" y="2124087"/>
            <a:ext cx="4957351" cy="24970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17" y="4827825"/>
            <a:ext cx="4957351" cy="10494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040" y="3530161"/>
            <a:ext cx="4809703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9676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Sub project Ⅱ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Front – End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구현 내용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352" y="1208987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Detail</a:t>
            </a:r>
            <a:endParaRPr lang="ko-KR" alt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7" b="11424"/>
          <a:stretch/>
        </p:blipFill>
        <p:spPr>
          <a:xfrm>
            <a:off x="293666" y="1700808"/>
            <a:ext cx="5796640" cy="48507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4" b="13246"/>
          <a:stretch/>
        </p:blipFill>
        <p:spPr>
          <a:xfrm>
            <a:off x="5735960" y="1700808"/>
            <a:ext cx="6195580" cy="485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5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9676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Sub project Ⅱ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Front – End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구현 내용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352" y="1208987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Resort Detail</a:t>
            </a:r>
            <a:endParaRPr lang="ko-KR" alt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1" y="1477599"/>
            <a:ext cx="6085636" cy="27272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1" y="4135933"/>
            <a:ext cx="6085636" cy="25334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4072" y="265656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/>
                </a:solidFill>
              </a:rPr>
              <a:t>전경 사진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3421" y="4205884"/>
            <a:ext cx="406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/>
                </a:solidFill>
              </a:rPr>
              <a:t>이용요금</a:t>
            </a:r>
            <a:r>
              <a:rPr lang="en-US" altLang="ko-KR" dirty="0" smtClean="0">
                <a:solidFill>
                  <a:schemeClr val="accent6"/>
                </a:solidFill>
              </a:rPr>
              <a:t>, </a:t>
            </a:r>
            <a:r>
              <a:rPr lang="ko-KR" altLang="en-US" dirty="0" smtClean="0">
                <a:solidFill>
                  <a:schemeClr val="accent6"/>
                </a:solidFill>
              </a:rPr>
              <a:t>위치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ko-KR" altLang="en-US" dirty="0" smtClean="0">
                <a:solidFill>
                  <a:schemeClr val="accent6"/>
                </a:solidFill>
              </a:rPr>
              <a:t>등 상세 정보 탭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9125" y="5805264"/>
            <a:ext cx="249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/>
                </a:solidFill>
              </a:rPr>
              <a:t>해당 스키장 강습 정보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9676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Sub project Ⅱ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Front – End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구현 내용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352" y="1208987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page</a:t>
            </a:r>
            <a:endParaRPr lang="ko-KR" alt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28" y="1793690"/>
            <a:ext cx="835224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70963" y="3543300"/>
            <a:ext cx="2663720" cy="1715616"/>
          </a:xfrm>
          <a:prstGeom prst="rect">
            <a:avLst/>
          </a:prstGeom>
          <a:noFill/>
          <a:ln w="76200">
            <a:solidFill>
              <a:srgbClr val="B9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j-lt"/>
              <a:ea typeface="맑은 고딕" pitchFamily="50" charset="-127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7176120" y="4066401"/>
            <a:ext cx="2246588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200" dirty="0" smtClean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rPr>
              <a:t>서비스 구현</a:t>
            </a:r>
            <a:endParaRPr kumimoji="1" lang="en-US" altLang="ko-KR" sz="1200" dirty="0" smtClean="0">
              <a:solidFill>
                <a:srgbClr val="4E5E85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200" dirty="0" smtClean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rPr>
              <a:t>서비스 목표</a:t>
            </a:r>
            <a:endParaRPr kumimoji="1" lang="ko-KR" altLang="ko-KR" sz="1200" dirty="0">
              <a:solidFill>
                <a:srgbClr val="4E5E85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31705" y="3789039"/>
            <a:ext cx="2106234" cy="1188773"/>
            <a:chOff x="1067612" y="3672050"/>
            <a:chExt cx="2808312" cy="1585032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1067612" y="4072644"/>
              <a:ext cx="2808312" cy="83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b="1" dirty="0">
                  <a:solidFill>
                    <a:srgbClr val="4E5E8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en-US" altLang="ko-KR" sz="2000" b="1" dirty="0" smtClean="0">
                  <a:solidFill>
                    <a:srgbClr val="4E5E8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The Way Forward</a:t>
              </a:r>
              <a:endParaRPr kumimoji="1" lang="en-US" altLang="ko-KR" sz="2000" b="1" dirty="0">
                <a:solidFill>
                  <a:srgbClr val="4E5E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1052" y="4975038"/>
              <a:ext cx="2673424" cy="282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00"/>
                </a:lnSpc>
                <a:defRPr/>
              </a:pP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앞으로 구현 방향</a:t>
              </a:r>
              <a:endPara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2135779" y="3672050"/>
              <a:ext cx="671979" cy="6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 smtClean="0">
                  <a:solidFill>
                    <a:srgbClr val="4E5E85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2800" b="1" dirty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14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9676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The Way Forward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앞으로의 구현 방향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97896" y="1913728"/>
            <a:ext cx="8630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Back-end, Front-end </a:t>
            </a:r>
            <a:r>
              <a:rPr lang="ko-KR" altLang="en-US" sz="3200" dirty="0" smtClean="0"/>
              <a:t>연동 및 서버 배포</a:t>
            </a:r>
            <a:endParaRPr lang="en-US" altLang="ko-KR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4151784" y="3177436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 </a:t>
            </a:r>
            <a:endParaRPr lang="ko-KR" altLang="en-US" sz="3200" dirty="0"/>
          </a:p>
        </p:txBody>
      </p:sp>
      <p:sp>
        <p:nvSpPr>
          <p:cNvPr id="15" name="직사각형 14"/>
          <p:cNvSpPr/>
          <p:nvPr/>
        </p:nvSpPr>
        <p:spPr>
          <a:xfrm>
            <a:off x="2423592" y="1633620"/>
            <a:ext cx="8352928" cy="1080120"/>
          </a:xfrm>
          <a:prstGeom prst="rect">
            <a:avLst/>
          </a:prstGeom>
          <a:noFill/>
          <a:ln w="76200">
            <a:solidFill>
              <a:srgbClr val="B9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j-lt"/>
              <a:ea typeface="맑은 고딕" pitchFamily="50" charset="-127"/>
            </a:endParaRPr>
          </a:p>
        </p:txBody>
      </p:sp>
      <p:sp>
        <p:nvSpPr>
          <p:cNvPr id="17" name="포인트가 10개인 별 16"/>
          <p:cNvSpPr/>
          <p:nvPr/>
        </p:nvSpPr>
        <p:spPr>
          <a:xfrm>
            <a:off x="1127448" y="1785724"/>
            <a:ext cx="775909" cy="775909"/>
          </a:xfrm>
          <a:prstGeom prst="star10">
            <a:avLst/>
          </a:prstGeom>
          <a:solidFill>
            <a:srgbClr val="B9C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+mj-lt"/>
                <a:ea typeface="맑은 고딕" pitchFamily="50" charset="-127"/>
              </a:rPr>
              <a:t>1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8647" y="3172615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강습 정보 및 </a:t>
            </a:r>
            <a:r>
              <a:rPr lang="ko-KR" altLang="en-US" sz="3200" dirty="0" smtClean="0">
                <a:solidFill>
                  <a:srgbClr val="4E5E85"/>
                </a:solidFill>
              </a:rPr>
              <a:t>예약</a:t>
            </a:r>
            <a:r>
              <a:rPr lang="ko-KR" altLang="en-US" sz="3200" dirty="0" smtClean="0"/>
              <a:t> 서비스</a:t>
            </a:r>
            <a:endParaRPr lang="en-US" altLang="ko-KR" sz="3200" dirty="0"/>
          </a:p>
        </p:txBody>
      </p:sp>
      <p:sp>
        <p:nvSpPr>
          <p:cNvPr id="20" name="직사각형 19"/>
          <p:cNvSpPr/>
          <p:nvPr/>
        </p:nvSpPr>
        <p:spPr>
          <a:xfrm>
            <a:off x="2440923" y="2924944"/>
            <a:ext cx="8372838" cy="1080120"/>
          </a:xfrm>
          <a:prstGeom prst="rect">
            <a:avLst/>
          </a:prstGeom>
          <a:noFill/>
          <a:ln w="76200">
            <a:solidFill>
              <a:srgbClr val="B9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j-lt"/>
              <a:ea typeface="맑은 고딕" pitchFamily="50" charset="-127"/>
            </a:endParaRPr>
          </a:p>
        </p:txBody>
      </p:sp>
      <p:sp>
        <p:nvSpPr>
          <p:cNvPr id="21" name="포인트가 10개인 별 20"/>
          <p:cNvSpPr/>
          <p:nvPr/>
        </p:nvSpPr>
        <p:spPr>
          <a:xfrm>
            <a:off x="1133408" y="3077049"/>
            <a:ext cx="775909" cy="775909"/>
          </a:xfrm>
          <a:prstGeom prst="star10">
            <a:avLst/>
          </a:prstGeom>
          <a:solidFill>
            <a:srgbClr val="B9C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+mj-lt"/>
                <a:ea typeface="맑은 고딕" pitchFamily="50" charset="-127"/>
              </a:rPr>
              <a:t>2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18647" y="4431502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4E5E85"/>
                </a:solidFill>
              </a:rPr>
              <a:t>강좌 추천 </a:t>
            </a:r>
            <a:r>
              <a:rPr lang="ko-KR" altLang="en-US" sz="3200" dirty="0" smtClean="0"/>
              <a:t>알고리즘 구현</a:t>
            </a:r>
            <a:endParaRPr lang="en-US" altLang="ko-KR" sz="3200" dirty="0"/>
          </a:p>
        </p:txBody>
      </p:sp>
      <p:sp>
        <p:nvSpPr>
          <p:cNvPr id="23" name="직사각형 22"/>
          <p:cNvSpPr/>
          <p:nvPr/>
        </p:nvSpPr>
        <p:spPr>
          <a:xfrm>
            <a:off x="2440923" y="4221088"/>
            <a:ext cx="8372838" cy="1080120"/>
          </a:xfrm>
          <a:prstGeom prst="rect">
            <a:avLst/>
          </a:prstGeom>
          <a:noFill/>
          <a:ln w="76200">
            <a:solidFill>
              <a:srgbClr val="B9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j-lt"/>
              <a:ea typeface="맑은 고딕" pitchFamily="50" charset="-127"/>
            </a:endParaRPr>
          </a:p>
        </p:txBody>
      </p:sp>
      <p:sp>
        <p:nvSpPr>
          <p:cNvPr id="24" name="포인트가 10개인 별 23"/>
          <p:cNvSpPr/>
          <p:nvPr/>
        </p:nvSpPr>
        <p:spPr>
          <a:xfrm>
            <a:off x="1133408" y="4373193"/>
            <a:ext cx="775909" cy="775909"/>
          </a:xfrm>
          <a:prstGeom prst="star10">
            <a:avLst/>
          </a:prstGeom>
          <a:solidFill>
            <a:srgbClr val="B9C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+mj-lt"/>
                <a:ea typeface="맑은 고딕" pitchFamily="50" charset="-127"/>
              </a:rPr>
              <a:t>3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31904" y="5727646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세부 기능 구현</a:t>
            </a:r>
            <a:endParaRPr lang="en-US" altLang="ko-KR" sz="3200" dirty="0"/>
          </a:p>
        </p:txBody>
      </p:sp>
      <p:sp>
        <p:nvSpPr>
          <p:cNvPr id="26" name="직사각형 25"/>
          <p:cNvSpPr/>
          <p:nvPr/>
        </p:nvSpPr>
        <p:spPr>
          <a:xfrm>
            <a:off x="2418076" y="5517232"/>
            <a:ext cx="8372838" cy="1080120"/>
          </a:xfrm>
          <a:prstGeom prst="rect">
            <a:avLst/>
          </a:prstGeom>
          <a:noFill/>
          <a:ln w="76200">
            <a:solidFill>
              <a:srgbClr val="B9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j-lt"/>
              <a:ea typeface="맑은 고딕" pitchFamily="50" charset="-127"/>
            </a:endParaRPr>
          </a:p>
        </p:txBody>
      </p:sp>
      <p:sp>
        <p:nvSpPr>
          <p:cNvPr id="27" name="포인트가 10개인 별 26"/>
          <p:cNvSpPr/>
          <p:nvPr/>
        </p:nvSpPr>
        <p:spPr>
          <a:xfrm>
            <a:off x="1110561" y="5669337"/>
            <a:ext cx="775909" cy="775909"/>
          </a:xfrm>
          <a:prstGeom prst="star10">
            <a:avLst/>
          </a:prstGeom>
          <a:solidFill>
            <a:srgbClr val="B9C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+mj-lt"/>
                <a:ea typeface="맑은 고딕" pitchFamily="50" charset="-127"/>
              </a:rPr>
              <a:t>4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81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THANK </a:t>
            </a:r>
            <a:r>
              <a:rPr lang="en-US" altLang="ko-KR" dirty="0"/>
              <a:t>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0" y="836712"/>
            <a:ext cx="3618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09172" y="2119652"/>
            <a:ext cx="4088740" cy="805292"/>
            <a:chOff x="4721190" y="1784299"/>
            <a:chExt cx="4099284" cy="807369"/>
          </a:xfrm>
        </p:grpSpPr>
        <p:sp>
          <p:nvSpPr>
            <p:cNvPr id="2" name="포인트가 10개인 별 1"/>
            <p:cNvSpPr/>
            <p:nvPr/>
          </p:nvSpPr>
          <p:spPr>
            <a:xfrm>
              <a:off x="4721190" y="1813758"/>
              <a:ext cx="777910" cy="777910"/>
            </a:xfrm>
            <a:prstGeom prst="star10">
              <a:avLst/>
            </a:prstGeom>
            <a:solidFill>
              <a:srgbClr val="B9C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atin typeface="+mj-lt"/>
                <a:ea typeface="맑은 고딕" pitchFamily="50" charset="-127"/>
              </a:endParaRPr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5651823" y="1784299"/>
              <a:ext cx="2952752" cy="462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400" b="1" dirty="0" smtClean="0">
                  <a:solidFill>
                    <a:srgbClr val="4E5E85"/>
                  </a:solidFill>
                  <a:latin typeface="+mj-lt"/>
                  <a:ea typeface="맑은 고딕" pitchFamily="50" charset="-127"/>
                </a:rPr>
                <a:t>Intro</a:t>
              </a:r>
              <a:endParaRPr lang="en-US" altLang="ko-KR" sz="2400" b="1" dirty="0">
                <a:solidFill>
                  <a:srgbClr val="4E5E85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5651823" y="2188159"/>
              <a:ext cx="3168651" cy="208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900"/>
                </a:lnSpc>
                <a:defRPr/>
              </a:pPr>
              <a:r>
                <a:rPr lang="ko-KR" altLang="en-US" sz="825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프로젝트 개요</a:t>
              </a:r>
              <a:r>
                <a:rPr lang="en-US" altLang="ko-KR" sz="825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ko-KR" altLang="en-US" sz="825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및 플랫폼 소개</a:t>
              </a:r>
              <a:endParaRPr lang="en-US" altLang="ko-KR" sz="825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4778838" y="1885666"/>
              <a:ext cx="662614" cy="607472"/>
            </a:xfrm>
            <a:prstGeom prst="ellipse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200" b="1" dirty="0">
                  <a:solidFill>
                    <a:srgbClr val="4E5E85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200" b="1" dirty="0">
                <a:solidFill>
                  <a:srgbClr val="4E5E85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209275" y="3323464"/>
            <a:ext cx="4168441" cy="825616"/>
            <a:chOff x="4721190" y="2621125"/>
            <a:chExt cx="4099284" cy="811918"/>
          </a:xfrm>
        </p:grpSpPr>
        <p:sp>
          <p:nvSpPr>
            <p:cNvPr id="19" name="포인트가 10개인 별 18"/>
            <p:cNvSpPr/>
            <p:nvPr/>
          </p:nvSpPr>
          <p:spPr>
            <a:xfrm>
              <a:off x="4721190" y="2655133"/>
              <a:ext cx="777910" cy="777910"/>
            </a:xfrm>
            <a:prstGeom prst="star10">
              <a:avLst/>
            </a:prstGeom>
            <a:solidFill>
              <a:srgbClr val="B9C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atin typeface="+mj-lt"/>
                <a:ea typeface="맑은 고딕" pitchFamily="50" charset="-127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651823" y="2621125"/>
              <a:ext cx="2952752" cy="4540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400" b="1" dirty="0" smtClean="0">
                  <a:solidFill>
                    <a:srgbClr val="4E5E85"/>
                  </a:solidFill>
                  <a:latin typeface="+mj-lt"/>
                  <a:ea typeface="맑은 고딕" pitchFamily="50" charset="-127"/>
                </a:rPr>
                <a:t>Sub Project Ⅱ</a:t>
              </a:r>
              <a:r>
                <a:rPr lang="ko-KR" altLang="en-US" sz="2400" b="1" dirty="0" smtClean="0">
                  <a:solidFill>
                    <a:srgbClr val="4E5E85"/>
                  </a:solidFill>
                  <a:latin typeface="+mj-lt"/>
                  <a:ea typeface="맑은 고딕" pitchFamily="50" charset="-127"/>
                </a:rPr>
                <a:t> </a:t>
              </a:r>
              <a:r>
                <a:rPr lang="en-US" altLang="ko-KR" sz="2400" b="1" dirty="0" smtClean="0">
                  <a:solidFill>
                    <a:srgbClr val="4E5E85"/>
                  </a:solidFill>
                  <a:latin typeface="+mj-lt"/>
                  <a:ea typeface="맑은 고딕" pitchFamily="50" charset="-127"/>
                </a:rPr>
                <a:t>  </a:t>
              </a:r>
              <a:endParaRPr lang="en-US" altLang="ko-KR" sz="2400" b="1" dirty="0">
                <a:solidFill>
                  <a:srgbClr val="4E5E85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5651823" y="3026974"/>
              <a:ext cx="3168651" cy="204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900"/>
                </a:lnSpc>
                <a:defRPr/>
              </a:pPr>
              <a:r>
                <a:rPr lang="en-US" altLang="ko-KR" sz="825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2</a:t>
              </a:r>
              <a:r>
                <a:rPr lang="ko-KR" altLang="en-US" sz="825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차 프로젝트 구현 내용</a:t>
              </a:r>
              <a:endParaRPr lang="en-US" altLang="ko-KR" sz="825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>
              <a:off x="4774398" y="2746160"/>
              <a:ext cx="649945" cy="595856"/>
            </a:xfrm>
            <a:prstGeom prst="ellipse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200" b="1" dirty="0">
                  <a:solidFill>
                    <a:srgbClr val="4E5E85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200" b="1" dirty="0">
                <a:solidFill>
                  <a:srgbClr val="4E5E85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209172" y="4534340"/>
            <a:ext cx="4168441" cy="825616"/>
            <a:chOff x="4721190" y="2621125"/>
            <a:chExt cx="4099284" cy="811918"/>
          </a:xfrm>
        </p:grpSpPr>
        <p:sp>
          <p:nvSpPr>
            <p:cNvPr id="29" name="포인트가 10개인 별 28"/>
            <p:cNvSpPr/>
            <p:nvPr/>
          </p:nvSpPr>
          <p:spPr>
            <a:xfrm>
              <a:off x="4721190" y="2655133"/>
              <a:ext cx="777910" cy="777910"/>
            </a:xfrm>
            <a:prstGeom prst="star10">
              <a:avLst/>
            </a:prstGeom>
            <a:solidFill>
              <a:srgbClr val="B9C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atin typeface="+mj-lt"/>
                <a:ea typeface="맑은 고딕" pitchFamily="50" charset="-127"/>
              </a:endParaRPr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5651823" y="2621125"/>
              <a:ext cx="2952752" cy="454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400" b="1" dirty="0" smtClean="0">
                  <a:solidFill>
                    <a:srgbClr val="4E5E85"/>
                  </a:solidFill>
                  <a:latin typeface="+mj-lt"/>
                  <a:ea typeface="맑은 고딕" pitchFamily="50" charset="-127"/>
                </a:rPr>
                <a:t>The Way Forward</a:t>
              </a:r>
              <a:endParaRPr lang="en-US" altLang="ko-KR" sz="2400" b="1" dirty="0">
                <a:solidFill>
                  <a:srgbClr val="4E5E85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5651823" y="3026974"/>
              <a:ext cx="3168651" cy="204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900"/>
                </a:lnSpc>
                <a:defRPr/>
              </a:pPr>
              <a:r>
                <a:rPr lang="ko-KR" altLang="en-US" sz="825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앞으로의 구현 방향 및 기대</a:t>
              </a:r>
              <a:endParaRPr lang="en-US" altLang="ko-KR" sz="825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1" name="TextBox 13"/>
            <p:cNvSpPr txBox="1">
              <a:spLocks noChangeArrowheads="1"/>
            </p:cNvSpPr>
            <p:nvPr/>
          </p:nvSpPr>
          <p:spPr bwMode="auto">
            <a:xfrm>
              <a:off x="4774398" y="2746160"/>
              <a:ext cx="649945" cy="595856"/>
            </a:xfrm>
            <a:prstGeom prst="ellipse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200" b="1" dirty="0" smtClean="0">
                  <a:solidFill>
                    <a:srgbClr val="4E5E85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200" b="1" dirty="0">
                <a:solidFill>
                  <a:srgbClr val="4E5E85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70963" y="3543300"/>
            <a:ext cx="2663720" cy="1715616"/>
          </a:xfrm>
          <a:prstGeom prst="rect">
            <a:avLst/>
          </a:prstGeom>
          <a:noFill/>
          <a:ln w="76200">
            <a:solidFill>
              <a:srgbClr val="B9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j-lt"/>
              <a:ea typeface="맑은 고딕" pitchFamily="50" charset="-127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7176120" y="4066401"/>
            <a:ext cx="2246588" cy="669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ko-KR" sz="975" dirty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975" dirty="0" smtClean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rPr>
              <a:t>프로젝트 개요</a:t>
            </a:r>
            <a:endParaRPr kumimoji="1" lang="en-US" altLang="ko-KR" sz="975" dirty="0">
              <a:solidFill>
                <a:srgbClr val="4E5E85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975" dirty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975" dirty="0" smtClean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rPr>
              <a:t>주제 선정 이유</a:t>
            </a:r>
            <a:endParaRPr kumimoji="1" lang="ko-KR" altLang="ko-KR" sz="975" dirty="0">
              <a:solidFill>
                <a:srgbClr val="4E5E85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13702" y="3789040"/>
            <a:ext cx="2106234" cy="1188773"/>
            <a:chOff x="1043608" y="3672050"/>
            <a:chExt cx="2808312" cy="1585032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1043608" y="4134176"/>
              <a:ext cx="2808312" cy="83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600" b="1" dirty="0">
                  <a:solidFill>
                    <a:srgbClr val="4E5E8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en-US" altLang="ko-KR" sz="3600" b="1" dirty="0" smtClean="0">
                  <a:solidFill>
                    <a:srgbClr val="4E5E8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Intro</a:t>
              </a:r>
              <a:endParaRPr kumimoji="1" lang="en-US" altLang="ko-KR" sz="3600" b="1" dirty="0">
                <a:solidFill>
                  <a:srgbClr val="4E5E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1052" y="4975038"/>
              <a:ext cx="2673424" cy="282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00"/>
                </a:lnSpc>
                <a:defRPr/>
              </a:pP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프로젝트 개요 및 플랫폼 소개</a:t>
              </a:r>
              <a:endPara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2135778" y="3672050"/>
              <a:ext cx="671979" cy="6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 smtClean="0">
                  <a:solidFill>
                    <a:srgbClr val="4E5E85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2800" b="1" dirty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4624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Intro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프로젝트 개요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7008" y="335699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스키 </a:t>
            </a:r>
            <a:r>
              <a:rPr lang="ko-KR" altLang="en-US" sz="4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강습 연결 서비스 </a:t>
            </a:r>
            <a:r>
              <a:rPr lang="ko-KR" altLang="en-US" sz="4000" b="1" dirty="0" smtClean="0"/>
              <a:t>플랫폼</a:t>
            </a:r>
            <a:endParaRPr lang="ko-KR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4624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Intro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프로젝트 주제 선정 이유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64" y="1739959"/>
            <a:ext cx="4312772" cy="28395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595" y="2853327"/>
            <a:ext cx="4021498" cy="2911886"/>
          </a:xfrm>
          <a:prstGeom prst="rect">
            <a:avLst/>
          </a:prstGeom>
        </p:spPr>
      </p:pic>
      <p:pic>
        <p:nvPicPr>
          <p:cNvPr id="2050" name="Picture 2" descr="스키장 온라인 정보량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066" y="2002317"/>
            <a:ext cx="3279238" cy="347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60680" y="5503603"/>
            <a:ext cx="3312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출처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글로벌빅데이터연구소</a:t>
            </a:r>
            <a:endParaRPr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8152568" y="61560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관련 정보량 감소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03512" y="6128384"/>
            <a:ext cx="611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계절 스포츠 관련 웹사이트의 침체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6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4624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Intro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프로젝트 주제 선정 이유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3074" y="2713789"/>
            <a:ext cx="8630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전국 스키장 </a:t>
            </a:r>
            <a:r>
              <a:rPr lang="ko-KR" altLang="en-US" sz="3200" dirty="0" smtClean="0">
                <a:solidFill>
                  <a:srgbClr val="0070C0"/>
                </a:solidFill>
              </a:rPr>
              <a:t>통합 정보 사이트</a:t>
            </a:r>
            <a:r>
              <a:rPr lang="ko-KR" altLang="en-US" sz="3200" dirty="0" smtClean="0"/>
              <a:t> 부재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320712" y="4664416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계절 스포츠 </a:t>
            </a:r>
            <a:r>
              <a:rPr lang="ko-KR" altLang="en-US" sz="3200" dirty="0" smtClean="0">
                <a:solidFill>
                  <a:srgbClr val="0070C0"/>
                </a:solidFill>
              </a:rPr>
              <a:t>강습 관련 상세 정보 </a:t>
            </a:r>
            <a:r>
              <a:rPr lang="ko-KR" altLang="en-US" sz="3200" dirty="0" smtClean="0"/>
              <a:t>부족</a:t>
            </a:r>
            <a:endParaRPr lang="ko-KR" altLang="en-US" sz="3200" dirty="0"/>
          </a:p>
        </p:txBody>
      </p:sp>
      <p:sp>
        <p:nvSpPr>
          <p:cNvPr id="12" name="직사각형 11"/>
          <p:cNvSpPr/>
          <p:nvPr/>
        </p:nvSpPr>
        <p:spPr>
          <a:xfrm>
            <a:off x="2506971" y="2466117"/>
            <a:ext cx="8352928" cy="1080120"/>
          </a:xfrm>
          <a:prstGeom prst="rect">
            <a:avLst/>
          </a:prstGeom>
          <a:noFill/>
          <a:ln w="76200">
            <a:solidFill>
              <a:srgbClr val="B9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j-lt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06971" y="4437112"/>
            <a:ext cx="8372838" cy="1080120"/>
          </a:xfrm>
          <a:prstGeom prst="rect">
            <a:avLst/>
          </a:prstGeom>
          <a:noFill/>
          <a:ln w="76200">
            <a:solidFill>
              <a:srgbClr val="B9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j-lt"/>
              <a:ea typeface="맑은 고딕" pitchFamily="50" charset="-127"/>
            </a:endParaRPr>
          </a:p>
        </p:txBody>
      </p:sp>
      <p:sp>
        <p:nvSpPr>
          <p:cNvPr id="14" name="포인트가 10개인 별 13"/>
          <p:cNvSpPr/>
          <p:nvPr/>
        </p:nvSpPr>
        <p:spPr>
          <a:xfrm>
            <a:off x="1199456" y="2618221"/>
            <a:ext cx="775909" cy="775909"/>
          </a:xfrm>
          <a:prstGeom prst="star10">
            <a:avLst/>
          </a:prstGeom>
          <a:solidFill>
            <a:srgbClr val="B9C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+mj-lt"/>
                <a:ea typeface="맑은 고딕" pitchFamily="50" charset="-127"/>
              </a:rPr>
              <a:t>1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  <p:sp>
        <p:nvSpPr>
          <p:cNvPr id="15" name="포인트가 10개인 별 14"/>
          <p:cNvSpPr/>
          <p:nvPr/>
        </p:nvSpPr>
        <p:spPr>
          <a:xfrm>
            <a:off x="1199456" y="4589217"/>
            <a:ext cx="775909" cy="775909"/>
          </a:xfrm>
          <a:prstGeom prst="star10">
            <a:avLst/>
          </a:prstGeom>
          <a:solidFill>
            <a:srgbClr val="B9C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+mj-lt"/>
                <a:ea typeface="맑은 고딕" pitchFamily="50" charset="-127"/>
              </a:rPr>
              <a:t>2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33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4624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Intro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주요 기능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1824" y="1737274"/>
            <a:ext cx="8630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전국 스키장 </a:t>
            </a:r>
            <a:r>
              <a:rPr lang="ko-KR" altLang="en-US" sz="3200" dirty="0">
                <a:solidFill>
                  <a:srgbClr val="4E5E85"/>
                </a:solidFill>
              </a:rPr>
              <a:t>통합 정보</a:t>
            </a:r>
            <a:endParaRPr lang="en-US" altLang="ko-KR" sz="3200" dirty="0">
              <a:solidFill>
                <a:srgbClr val="4E5E8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5760" y="3035585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강사</a:t>
            </a:r>
            <a:r>
              <a:rPr lang="en-US" altLang="ko-KR" sz="3200" dirty="0"/>
              <a:t>, </a:t>
            </a:r>
            <a:r>
              <a:rPr lang="ko-KR" altLang="en-US" sz="3200" dirty="0"/>
              <a:t>수강자 구분 </a:t>
            </a:r>
            <a:r>
              <a:rPr lang="ko-KR" altLang="en-US" sz="3200" dirty="0">
                <a:solidFill>
                  <a:srgbClr val="4E5E85"/>
                </a:solidFill>
              </a:rPr>
              <a:t>회원가입</a:t>
            </a:r>
            <a:endParaRPr lang="ko-KR" altLang="en-US" sz="3200" dirty="0">
              <a:solidFill>
                <a:srgbClr val="4E5E85"/>
              </a:solidFill>
            </a:endParaRPr>
          </a:p>
        </p:txBody>
      </p:sp>
      <p:sp>
        <p:nvSpPr>
          <p:cNvPr id="14" name="포인트가 10개인 별 13"/>
          <p:cNvSpPr/>
          <p:nvPr/>
        </p:nvSpPr>
        <p:spPr>
          <a:xfrm>
            <a:off x="2783632" y="1641708"/>
            <a:ext cx="775909" cy="775909"/>
          </a:xfrm>
          <a:prstGeom prst="star10">
            <a:avLst/>
          </a:prstGeom>
          <a:solidFill>
            <a:srgbClr val="B9C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+mj-lt"/>
                <a:ea typeface="맑은 고딕" pitchFamily="50" charset="-127"/>
              </a:rPr>
              <a:t>1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  <p:sp>
        <p:nvSpPr>
          <p:cNvPr id="15" name="포인트가 10개인 별 14"/>
          <p:cNvSpPr/>
          <p:nvPr/>
        </p:nvSpPr>
        <p:spPr>
          <a:xfrm>
            <a:off x="2822616" y="2937853"/>
            <a:ext cx="775909" cy="775909"/>
          </a:xfrm>
          <a:prstGeom prst="star10">
            <a:avLst/>
          </a:prstGeom>
          <a:solidFill>
            <a:srgbClr val="B9C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+mj-lt"/>
                <a:ea typeface="맑은 고딕" pitchFamily="50" charset="-127"/>
              </a:rPr>
              <a:t>2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3792" y="4329563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강</a:t>
            </a:r>
            <a:r>
              <a:rPr lang="ko-KR" altLang="en-US" sz="3200" dirty="0"/>
              <a:t>습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정보 및 </a:t>
            </a:r>
            <a:r>
              <a:rPr lang="ko-KR" altLang="en-US" sz="3200" dirty="0">
                <a:solidFill>
                  <a:srgbClr val="4E5E85"/>
                </a:solidFill>
              </a:rPr>
              <a:t>예약</a:t>
            </a:r>
            <a:r>
              <a:rPr lang="ko-KR" altLang="en-US" sz="3200" dirty="0"/>
              <a:t> 서비스</a:t>
            </a:r>
            <a:endParaRPr lang="en-US" altLang="ko-KR" sz="3200" dirty="0"/>
          </a:p>
        </p:txBody>
      </p:sp>
      <p:sp>
        <p:nvSpPr>
          <p:cNvPr id="17" name="포인트가 10개인 별 16"/>
          <p:cNvSpPr/>
          <p:nvPr/>
        </p:nvSpPr>
        <p:spPr>
          <a:xfrm>
            <a:off x="2789592" y="4233997"/>
            <a:ext cx="775909" cy="775909"/>
          </a:xfrm>
          <a:prstGeom prst="star10">
            <a:avLst/>
          </a:prstGeom>
          <a:solidFill>
            <a:srgbClr val="B9C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lt"/>
                <a:ea typeface="맑은 고딕" pitchFamily="50" charset="-127"/>
              </a:rPr>
              <a:t>3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38768" y="5616998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E5E85"/>
                </a:solidFill>
              </a:rPr>
              <a:t>강좌 추천 </a:t>
            </a:r>
            <a:r>
              <a:rPr lang="ko-KR" altLang="en-US" sz="3200" dirty="0"/>
              <a:t>서비스</a:t>
            </a:r>
            <a:endParaRPr lang="en-US" altLang="ko-KR" sz="3200" dirty="0"/>
          </a:p>
        </p:txBody>
      </p:sp>
      <p:sp>
        <p:nvSpPr>
          <p:cNvPr id="20" name="포인트가 10개인 별 19"/>
          <p:cNvSpPr/>
          <p:nvPr/>
        </p:nvSpPr>
        <p:spPr>
          <a:xfrm>
            <a:off x="2789592" y="5530141"/>
            <a:ext cx="775909" cy="775909"/>
          </a:xfrm>
          <a:prstGeom prst="star10">
            <a:avLst/>
          </a:prstGeom>
          <a:solidFill>
            <a:srgbClr val="B9C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+mj-lt"/>
                <a:ea typeface="맑은 고딕" pitchFamily="50" charset="-127"/>
              </a:rPr>
              <a:t>4</a:t>
            </a:r>
            <a:endParaRPr lang="ko-KR" altLang="en-US" sz="3200" b="1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7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70963" y="3543300"/>
            <a:ext cx="2663720" cy="1715616"/>
          </a:xfrm>
          <a:prstGeom prst="rect">
            <a:avLst/>
          </a:prstGeom>
          <a:noFill/>
          <a:ln w="76200">
            <a:solidFill>
              <a:srgbClr val="B9C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j-lt"/>
              <a:ea typeface="맑은 고딕" pitchFamily="50" charset="-127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7176120" y="4066401"/>
            <a:ext cx="2246588" cy="669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/>
          <a:p>
            <a:pPr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ko-KR" sz="975" dirty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975" dirty="0" smtClean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rPr>
              <a:t>Front-End</a:t>
            </a:r>
          </a:p>
          <a:p>
            <a:pPr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975" dirty="0" smtClean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rPr>
              <a:t>Back-End</a:t>
            </a:r>
            <a:endParaRPr kumimoji="1" lang="ko-KR" altLang="ko-KR" sz="975" dirty="0">
              <a:solidFill>
                <a:srgbClr val="4E5E85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51119" y="3789040"/>
            <a:ext cx="2130835" cy="1180687"/>
            <a:chOff x="1226831" y="3672050"/>
            <a:chExt cx="2841113" cy="1574251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1259632" y="4195753"/>
              <a:ext cx="2808312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kumimoji="1" lang="en-US" altLang="ko-KR" sz="2400" b="1" dirty="0">
                  <a:solidFill>
                    <a:srgbClr val="4E5E8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2400" b="1" dirty="0">
                  <a:solidFill>
                    <a:srgbClr val="4E5E8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itchFamily="50" charset="-127"/>
                </a:rPr>
                <a:t>Sub Project Ⅱ</a:t>
              </a:r>
              <a:r>
                <a:rPr lang="ko-KR" altLang="en-US" sz="2400" b="1" dirty="0">
                  <a:solidFill>
                    <a:srgbClr val="4E5E8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itchFamily="50" charset="-127"/>
                </a:rPr>
                <a:t> </a:t>
              </a:r>
              <a:r>
                <a:rPr lang="en-US" altLang="ko-KR" sz="2400" b="1" dirty="0">
                  <a:solidFill>
                    <a:srgbClr val="4E5E8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itchFamily="50" charset="-127"/>
                </a:rPr>
                <a:t>  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26831" y="4969302"/>
              <a:ext cx="2673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900"/>
                </a:lnSpc>
                <a:defRPr/>
              </a:pP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2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차 서브 프로젝트 구현 내용</a:t>
              </a:r>
              <a:endPara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2135779" y="3672050"/>
              <a:ext cx="671979" cy="6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68580" tIns="34290" rIns="68580" bIns="3429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 smtClean="0">
                  <a:solidFill>
                    <a:srgbClr val="4E5E85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2800" b="1" dirty="0">
                <a:solidFill>
                  <a:srgbClr val="4E5E85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36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9376" y="49676"/>
            <a:ext cx="10214928" cy="796908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Sub project Ⅱ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95400" y="692696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</a:rPr>
              <a:t>Back – End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구현 내용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352" y="1208987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  <a:endParaRPr lang="ko-KR" alt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9" b="71062" l="2045" r="94888">
                        <a14:foregroundMark x1="21677" y1="17582" x2="21677" y2="17582"/>
                        <a14:foregroundMark x1="21268" y1="19780" x2="21268" y2="19780"/>
                        <a14:foregroundMark x1="23313" y1="35165" x2="23313" y2="35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232"/>
          <a:stretch/>
        </p:blipFill>
        <p:spPr bwMode="auto">
          <a:xfrm>
            <a:off x="3174099" y="1922032"/>
            <a:ext cx="5874229" cy="245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ySQL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58" y="4642971"/>
            <a:ext cx="2092128" cy="116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jpa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326" y="4642971"/>
            <a:ext cx="2073280" cy="116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17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14204</TotalTime>
  <Words>339</Words>
  <Application>Microsoft Office PowerPoint</Application>
  <PresentationFormat>와이드스크린</PresentationFormat>
  <Paragraphs>103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굴림체</vt:lpstr>
      <vt:lpstr>굴림</vt:lpstr>
      <vt:lpstr>Calibri</vt:lpstr>
      <vt:lpstr>맑은 고딕</vt:lpstr>
      <vt:lpstr>Calibri Light</vt:lpstr>
      <vt:lpstr>Arial</vt:lpstr>
      <vt:lpstr>Office 테마</vt:lpstr>
      <vt:lpstr>GETSKI     스키 강습 연결 플랫폼</vt:lpstr>
      <vt:lpstr>PowerPoint 프레젠테이션</vt:lpstr>
      <vt:lpstr>PowerPoint 프레젠테이션</vt:lpstr>
      <vt:lpstr>Intro</vt:lpstr>
      <vt:lpstr>Intro</vt:lpstr>
      <vt:lpstr>Intro</vt:lpstr>
      <vt:lpstr>Intro</vt:lpstr>
      <vt:lpstr>PowerPoint 프레젠테이션</vt:lpstr>
      <vt:lpstr>Sub project Ⅱ</vt:lpstr>
      <vt:lpstr>Sub project Ⅱ</vt:lpstr>
      <vt:lpstr>Sub project Ⅱ</vt:lpstr>
      <vt:lpstr>Sub project Ⅱ</vt:lpstr>
      <vt:lpstr>Sub project Ⅱ</vt:lpstr>
      <vt:lpstr>Sub project Ⅱ</vt:lpstr>
      <vt:lpstr>Sub project Ⅱ</vt:lpstr>
      <vt:lpstr>Sub project Ⅱ</vt:lpstr>
      <vt:lpstr>PowerPoint 프레젠테이션</vt:lpstr>
      <vt:lpstr>The Way Forward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multicampus</cp:lastModifiedBy>
  <cp:revision>39</cp:revision>
  <dcterms:created xsi:type="dcterms:W3CDTF">2010-02-01T08:03:16Z</dcterms:created>
  <dcterms:modified xsi:type="dcterms:W3CDTF">2020-01-31T05:34:54Z</dcterms:modified>
  <cp:category>www.slidemembers.com</cp:category>
</cp:coreProperties>
</file>